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1109950" cx="20317975"/>
  <p:notesSz cx="6858000" cy="9144000"/>
  <p:embeddedFontLst>
    <p:embeddedFont>
      <p:font typeface="DM Sans Medium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22" Type="http://schemas.openxmlformats.org/officeDocument/2006/relationships/font" Target="fonts/DMSans-bold.fntdata"/><Relationship Id="rId10" Type="http://schemas.openxmlformats.org/officeDocument/2006/relationships/slide" Target="slides/slide6.xml"/><Relationship Id="rId21" Type="http://schemas.openxmlformats.org/officeDocument/2006/relationships/font" Target="fonts/DMSans-regular.fntdata"/><Relationship Id="rId13" Type="http://schemas.openxmlformats.org/officeDocument/2006/relationships/font" Target="fonts/DMSansMedium-regular.fntdata"/><Relationship Id="rId24" Type="http://schemas.openxmlformats.org/officeDocument/2006/relationships/font" Target="fonts/DMSans-boldItalic.fntdata"/><Relationship Id="rId12" Type="http://schemas.openxmlformats.org/officeDocument/2006/relationships/slide" Target="slides/slide8.xml"/><Relationship Id="rId23" Type="http://schemas.openxmlformats.org/officeDocument/2006/relationships/font" Target="fonts/DM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Medium-italic.fntdata"/><Relationship Id="rId14" Type="http://schemas.openxmlformats.org/officeDocument/2006/relationships/font" Target="fonts/DMSansMedium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DMSans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3806" y="685800"/>
            <a:ext cx="627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ca4ab5977_0_0:notes"/>
          <p:cNvSpPr/>
          <p:nvPr>
            <p:ph idx="2" type="sldImg"/>
          </p:nvPr>
        </p:nvSpPr>
        <p:spPr>
          <a:xfrm>
            <a:off x="293806" y="685800"/>
            <a:ext cx="627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aca4ab59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b03a48ab1_1_18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ab03a48ab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140f3a181_0_42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140f3a18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140f3a181_0_65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140f3a18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14ed10b27_2_52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14ed10b27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14ed10a58_0_44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14ed10a5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14ed10a58_0_53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14ed10a5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14ed10b27_2_123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14ed10b27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9000"/>
              <a:buFont typeface="DM Sans"/>
              <a:buNone/>
              <a:defRPr b="1" sz="90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75" y="0"/>
            <a:ext cx="116262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9401225"/>
            <a:ext cx="20318100" cy="17088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01000" y="9874825"/>
            <a:ext cx="1301403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1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72999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2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0"/>
            <a:ext cx="15792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3">
  <p:cSld name="BLANK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52701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BLANK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598" y="961253"/>
            <a:ext cx="189327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598" y="2489344"/>
            <a:ext cx="18932700" cy="7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>
            <a:lvl1pPr indent="-482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1pPr>
            <a:lvl2pPr indent="-425450" lvl="1" marL="9144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2pPr>
            <a:lvl3pPr indent="-425450" lvl="2" marL="13716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3pPr>
            <a:lvl4pPr indent="-425450" lvl="3" marL="18288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4pPr>
            <a:lvl5pPr indent="-425450" lvl="4" marL="22860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5pPr>
            <a:lvl6pPr indent="-425450" lvl="5" marL="27432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6pPr>
            <a:lvl7pPr indent="-425450" lvl="6" marL="32004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7pPr>
            <a:lvl8pPr indent="-425450" lvl="7" marL="36576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8pPr>
            <a:lvl9pPr indent="-425450" lvl="8" marL="411480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0" y="7843775"/>
            <a:ext cx="2025075" cy="20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4">
            <a:alphaModFix/>
          </a:blip>
          <a:srcRect b="0" l="0" r="0" t="16043"/>
          <a:stretch/>
        </p:blipFill>
        <p:spPr>
          <a:xfrm>
            <a:off x="8267225" y="1855350"/>
            <a:ext cx="10972498" cy="73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Campaign Results</a:t>
            </a:r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252" y="4298801"/>
            <a:ext cx="5570051" cy="557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/>
        </p:nvSpPr>
        <p:spPr>
          <a:xfrm>
            <a:off x="3879275" y="5433600"/>
            <a:ext cx="13594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cxnSp>
        <p:nvCxnSpPr>
          <p:cNvPr id="57" name="Google Shape;57;p10"/>
          <p:cNvCxnSpPr/>
          <p:nvPr/>
        </p:nvCxnSpPr>
        <p:spPr>
          <a:xfrm>
            <a:off x="6600419" y="5121311"/>
            <a:ext cx="0" cy="1922700"/>
          </a:xfrm>
          <a:prstGeom prst="straightConnector1">
            <a:avLst/>
          </a:prstGeom>
          <a:noFill/>
          <a:ln cap="flat" cmpd="sng" w="38100">
            <a:solidFill>
              <a:srgbClr val="21A8B0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58" name="Google Shape;58;p10"/>
          <p:cNvSpPr txBox="1"/>
          <p:nvPr/>
        </p:nvSpPr>
        <p:spPr>
          <a:xfrm>
            <a:off x="7092928" y="4209433"/>
            <a:ext cx="63246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Campaign Objective</a:t>
            </a: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:</a:t>
            </a:r>
            <a:endParaRPr b="1" sz="360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Traffic/Conversion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7092924" y="6657075"/>
            <a:ext cx="83958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KPI:</a:t>
            </a:r>
            <a:endParaRPr b="1" sz="360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Number of website clicks (Conversion Rate)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60" name="Google Shape;60;p10"/>
          <p:cNvCxnSpPr/>
          <p:nvPr/>
        </p:nvCxnSpPr>
        <p:spPr>
          <a:xfrm>
            <a:off x="6600419" y="3198611"/>
            <a:ext cx="0" cy="1922700"/>
          </a:xfrm>
          <a:prstGeom prst="straightConnector1">
            <a:avLst/>
          </a:prstGeom>
          <a:noFill/>
          <a:ln cap="flat" cmpd="sng" w="38100">
            <a:solidFill>
              <a:srgbClr val="21A8B0"/>
            </a:solidFill>
            <a:prstDash val="solid"/>
            <a:round/>
            <a:headEnd len="sm" w="sm" type="none"/>
            <a:tailEnd len="sm" w="sm" type="oval"/>
          </a:ln>
        </p:spPr>
      </p:cxnSp>
      <p:grpSp>
        <p:nvGrpSpPr>
          <p:cNvPr id="61" name="Google Shape;61;p10"/>
          <p:cNvGrpSpPr/>
          <p:nvPr/>
        </p:nvGrpSpPr>
        <p:grpSpPr>
          <a:xfrm>
            <a:off x="3279975" y="1481575"/>
            <a:ext cx="13758025" cy="2153725"/>
            <a:chOff x="3279975" y="1481575"/>
            <a:chExt cx="13758025" cy="2153725"/>
          </a:xfrm>
        </p:grpSpPr>
        <p:sp>
          <p:nvSpPr>
            <p:cNvPr id="62" name="Google Shape;62;p10"/>
            <p:cNvSpPr/>
            <p:nvPr/>
          </p:nvSpPr>
          <p:spPr>
            <a:xfrm>
              <a:off x="4855000" y="1481600"/>
              <a:ext cx="12183000" cy="2153700"/>
            </a:xfrm>
            <a:prstGeom prst="roundRect">
              <a:avLst>
                <a:gd fmla="val 10577" name="adj"/>
              </a:avLst>
            </a:prstGeom>
            <a:solidFill>
              <a:srgbClr val="69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3279975" y="1481600"/>
              <a:ext cx="3940800" cy="2153700"/>
            </a:xfrm>
            <a:prstGeom prst="roundRect">
              <a:avLst>
                <a:gd fmla="val 10577" name="adj"/>
              </a:avLst>
            </a:prstGeom>
            <a:solidFill>
              <a:srgbClr val="21A8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6613925" y="1481575"/>
              <a:ext cx="2244900" cy="2153700"/>
            </a:xfrm>
            <a:prstGeom prst="roundRect">
              <a:avLst>
                <a:gd fmla="val 0" name="adj"/>
              </a:avLst>
            </a:prstGeom>
            <a:solidFill>
              <a:srgbClr val="69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0"/>
          <p:cNvSpPr txBox="1"/>
          <p:nvPr/>
        </p:nvSpPr>
        <p:spPr>
          <a:xfrm>
            <a:off x="6926450" y="1563050"/>
            <a:ext cx="99432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Increase sales by 10% by the end of Q1 with the launch of the new website </a:t>
            </a:r>
            <a:endParaRPr sz="4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3780100" y="1503800"/>
            <a:ext cx="23940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Goal</a:t>
            </a:r>
            <a:endParaRPr sz="7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>
                <a:solidFill>
                  <a:srgbClr val="3B336E"/>
                </a:solidFill>
              </a:rPr>
              <a:t>Creative</a:t>
            </a:r>
            <a:endParaRPr>
              <a:solidFill>
                <a:srgbClr val="3B336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36E"/>
                </a:solidFill>
              </a:rPr>
              <a:t>Assets</a:t>
            </a:r>
            <a:endParaRPr>
              <a:solidFill>
                <a:srgbClr val="3B336E"/>
              </a:solidFill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325" y="164200"/>
            <a:ext cx="11689224" cy="1059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4472825" y="3743250"/>
            <a:ext cx="24945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B336E"/>
                </a:solidFill>
              </a:rPr>
              <a:t>Image of product</a:t>
            </a:r>
            <a:endParaRPr sz="2800">
              <a:solidFill>
                <a:srgbClr val="3B336E"/>
              </a:solidFill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5049825" y="2642275"/>
            <a:ext cx="24945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B336E"/>
                </a:solidFill>
              </a:rPr>
              <a:t>Copy</a:t>
            </a:r>
            <a:endParaRPr sz="2800">
              <a:solidFill>
                <a:srgbClr val="3B336E"/>
              </a:solidFill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4257825" y="8172750"/>
            <a:ext cx="24945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B336E"/>
                </a:solidFill>
              </a:rPr>
              <a:t>Call to Action</a:t>
            </a:r>
            <a:endParaRPr sz="2800">
              <a:solidFill>
                <a:srgbClr val="3B336E"/>
              </a:solidFill>
            </a:endParaRPr>
          </a:p>
        </p:txBody>
      </p:sp>
      <p:cxnSp>
        <p:nvCxnSpPr>
          <p:cNvPr id="76" name="Google Shape;76;p11"/>
          <p:cNvCxnSpPr/>
          <p:nvPr/>
        </p:nvCxnSpPr>
        <p:spPr>
          <a:xfrm flipH="1" rot="10800000">
            <a:off x="6672675" y="8168700"/>
            <a:ext cx="3992100" cy="4131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1"/>
          <p:cNvCxnSpPr/>
          <p:nvPr/>
        </p:nvCxnSpPr>
        <p:spPr>
          <a:xfrm flipH="1" rot="10800000">
            <a:off x="6188200" y="2666875"/>
            <a:ext cx="2106000" cy="3885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1"/>
          <p:cNvCxnSpPr/>
          <p:nvPr/>
        </p:nvCxnSpPr>
        <p:spPr>
          <a:xfrm>
            <a:off x="6075225" y="4327050"/>
            <a:ext cx="1758900" cy="735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Campaign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8444875" y="481150"/>
            <a:ext cx="10291500" cy="9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Objective</a:t>
            </a: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Traffic/Conversion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 u="sng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Audience: (Custom Audience)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Women aged 24-55 years old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Interested in cut flowers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Located in Amsterdam 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Placement: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Facebook, Instagram and Audience Network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Duration: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November 6, 2020 - December 15, 2020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499FA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Budget: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$100 daily for both campaigns for 39 days.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$3900 for the whole advertising period.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A8B0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564850" y="4415900"/>
            <a:ext cx="12053400" cy="690300"/>
          </a:xfrm>
          <a:prstGeom prst="roundRect">
            <a:avLst>
              <a:gd fmla="val 50000" name="adj"/>
            </a:avLst>
          </a:prstGeom>
          <a:solidFill>
            <a:srgbClr val="69BC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424716" y="92832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Result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The Free shipping campaign received 38,790 link clicks.</a:t>
            </a:r>
            <a:endParaRPr sz="24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2% of the visits to the website resulted in a purchase.</a:t>
            </a:r>
            <a:endParaRPr sz="24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400"/>
              <a:buFont typeface="DM Sans"/>
              <a:buChar char="●"/>
            </a:pPr>
            <a:r>
              <a:rPr lang="en" sz="24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People spend $40 in every purchase. </a:t>
            </a:r>
            <a:endParaRPr sz="24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3517525" y="889475"/>
            <a:ext cx="61308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Cost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Total cost: $2974.50 (including A/B test cost)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272825" y="4506050"/>
            <a:ext cx="10904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ROAS: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10.8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564850" y="8371600"/>
            <a:ext cx="12053400" cy="690300"/>
          </a:xfrm>
          <a:prstGeom prst="roundRect">
            <a:avLst>
              <a:gd fmla="val 50000" name="adj"/>
            </a:avLst>
          </a:prstGeom>
          <a:solidFill>
            <a:srgbClr val="21A8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389250" y="8663150"/>
            <a:ext cx="124908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ROI: 1.14</a:t>
            </a:r>
            <a:endParaRPr b="1"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706729" y="506712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Revenue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807 people made a purchase.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40,350 Link clicks (2% resulted in a purchase)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3560674" y="4877600"/>
            <a:ext cx="57372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Total Investment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600"/>
              <a:buFont typeface="DM Sans"/>
              <a:buChar char="●"/>
            </a:pPr>
            <a:r>
              <a:rPr lang="en" sz="2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Advertising: $2974.50</a:t>
            </a:r>
            <a:endParaRPr sz="2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600"/>
              <a:buFont typeface="DM Sans"/>
              <a:buChar char="●"/>
            </a:pPr>
            <a:r>
              <a:rPr lang="en" sz="2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Cost: $15 per sold item</a:t>
            </a:r>
            <a:endParaRPr sz="2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600"/>
              <a:buFont typeface="DM Sans"/>
              <a:buChar char="●"/>
            </a:pPr>
            <a:r>
              <a:rPr lang="en" sz="2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Total Investment: Cost of goods + cost of advertising = 15079.50</a:t>
            </a:r>
            <a:endParaRPr sz="2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15607025" y="700600"/>
            <a:ext cx="42858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300"/>
              <a:buFont typeface="DM Sans"/>
              <a:buChar char="●"/>
            </a:pPr>
            <a:r>
              <a:rPr lang="en" sz="23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A/B Testing was used to evaluate which promotion will help reach our campaign objective.</a:t>
            </a:r>
            <a:endParaRPr sz="23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The ‘Free shipping’ promotion was the campaign winner and had the lowest CPR of $0.08.</a:t>
            </a:r>
            <a:endParaRPr sz="22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The free shipping campaign </a:t>
            </a: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received</a:t>
            </a: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a 73.8k Reach and 86.4k Impressions.</a:t>
            </a:r>
            <a:endParaRPr sz="22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The A/B test winner had a 95% chance that the results would be the same.</a:t>
            </a:r>
            <a:endParaRPr sz="22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2600"/>
              <a:buFont typeface="DM Sans"/>
              <a:buChar char="●"/>
            </a:pPr>
            <a:r>
              <a:rPr lang="en" sz="22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The amount spent on the 10% off campaign was almost the same with less results meaning it would not be an effective use of the advertising budget to go with the 10% campaign.</a:t>
            </a:r>
            <a:r>
              <a:rPr lang="en" sz="2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0515600" y="2098175"/>
            <a:ext cx="4755300" cy="7425300"/>
          </a:xfrm>
          <a:prstGeom prst="rect">
            <a:avLst/>
          </a:prstGeom>
          <a:noFill/>
          <a:ln cap="flat" cmpd="sng" w="114300">
            <a:solidFill>
              <a:srgbClr val="FFDE00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10570050" y="2134425"/>
            <a:ext cx="4625700" cy="738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6005125" y="2857775"/>
            <a:ext cx="3900900" cy="57585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6456925" y="4991675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1458400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2941" l="5489" r="55629" t="5138"/>
          <a:stretch/>
        </p:blipFill>
        <p:spPr>
          <a:xfrm>
            <a:off x="10620850" y="2134425"/>
            <a:ext cx="4625699" cy="73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 b="3498" l="56186" r="5187" t="4437"/>
          <a:stretch/>
        </p:blipFill>
        <p:spPr>
          <a:xfrm>
            <a:off x="6005125" y="2857775"/>
            <a:ext cx="3900901" cy="57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11687000" y="1183900"/>
            <a:ext cx="39009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99FA4"/>
                </a:solidFill>
                <a:highlight>
                  <a:schemeClr val="lt1"/>
                </a:highlight>
              </a:rPr>
              <a:t>WINNER</a:t>
            </a:r>
            <a:endParaRPr sz="4000">
              <a:solidFill>
                <a:srgbClr val="499FA4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8118825" y="3252300"/>
            <a:ext cx="115908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400"/>
              <a:buFont typeface="DM Sans Medium"/>
              <a:buChar char="●"/>
            </a:pPr>
            <a:r>
              <a:rPr lang="en" sz="24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Continue to </a:t>
            </a:r>
            <a:r>
              <a:rPr lang="en" sz="24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find</a:t>
            </a:r>
            <a:r>
              <a:rPr lang="en" sz="24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</a:t>
            </a:r>
            <a:r>
              <a:rPr lang="en" sz="24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ways</a:t>
            </a:r>
            <a:r>
              <a:rPr lang="en" sz="24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to keep optimising advertisements to reduce costs.</a:t>
            </a:r>
            <a:endParaRPr sz="24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500"/>
              <a:buFont typeface="DM Sans Medium"/>
              <a:buChar char="●"/>
            </a:pPr>
            <a:r>
              <a:rPr lang="en" sz="25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Promotions with ‘free shipping’ rather than a discount are more effective.</a:t>
            </a:r>
            <a:endParaRPr sz="25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400"/>
              <a:buFont typeface="DM Sans Medium"/>
              <a:buChar char="●"/>
            </a:pPr>
            <a:r>
              <a:rPr lang="en" sz="24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ad creative of the product (bouquet of flowers) was well received.</a:t>
            </a:r>
            <a:endParaRPr sz="24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500"/>
              <a:buFont typeface="DM Sans Medium"/>
              <a:buChar char="●"/>
            </a:pPr>
            <a:r>
              <a:rPr lang="en" sz="25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Offering ‘free shipping’ in the first quarter of the year for fall is beneficial for Calla and Ivy and attracted more sales.</a:t>
            </a:r>
            <a:endParaRPr sz="25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2500"/>
              <a:buFont typeface="DM Sans Medium"/>
              <a:buChar char="●"/>
            </a:pPr>
            <a:r>
              <a:rPr lang="en" sz="25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Calla and Ivy were able to cover the cost of the campaign and improved sales. </a:t>
            </a:r>
            <a:endParaRPr sz="25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692600" y="3743250"/>
            <a:ext cx="6352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Conclusion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&amp; Next Steps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9325" y="8493800"/>
            <a:ext cx="1301403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548625" y="196220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8000"/>
              <a:t>Thank</a:t>
            </a:r>
            <a:endParaRPr sz="8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You!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4051425" y="5009871"/>
            <a:ext cx="3302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B336E"/>
                </a:solidFill>
                <a:latin typeface="DM Sans"/>
                <a:ea typeface="DM Sans"/>
                <a:cs typeface="DM Sans"/>
                <a:sym typeface="DM Sans"/>
              </a:rPr>
              <a:t>Image placeholder</a:t>
            </a:r>
            <a:endParaRPr sz="2500">
              <a:solidFill>
                <a:srgbClr val="3B336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4319">
            <a:off x="11251345" y="1241821"/>
            <a:ext cx="3880559" cy="388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5">
            <a:alphaModFix/>
          </a:blip>
          <a:srcRect b="17979" l="0" r="0" t="0"/>
          <a:stretch/>
        </p:blipFill>
        <p:spPr>
          <a:xfrm>
            <a:off x="-2674802" y="1962200"/>
            <a:ext cx="13531728" cy="73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